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94" r:id="rId3"/>
    <p:sldId id="257" r:id="rId4"/>
    <p:sldId id="259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31"/>
  </p:normalViewPr>
  <p:slideViewPr>
    <p:cSldViewPr snapToGrid="0" snapToObjects="1">
      <p:cViewPr varScale="1">
        <p:scale>
          <a:sx n="108" d="100"/>
          <a:sy n="108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ACB5-05D7-3C4A-BB81-6E1EB6CE5BF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3D3F-F84F-524C-8A4B-1B21E5377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20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ACB5-05D7-3C4A-BB81-6E1EB6CE5BF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3D3F-F84F-524C-8A4B-1B21E5377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7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ACB5-05D7-3C4A-BB81-6E1EB6CE5BF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3D3F-F84F-524C-8A4B-1B21E5377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7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ACB5-05D7-3C4A-BB81-6E1EB6CE5BF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3D3F-F84F-524C-8A4B-1B21E5377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54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ACB5-05D7-3C4A-BB81-6E1EB6CE5BF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3D3F-F84F-524C-8A4B-1B21E5377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9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ACB5-05D7-3C4A-BB81-6E1EB6CE5BF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3D3F-F84F-524C-8A4B-1B21E5377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2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ACB5-05D7-3C4A-BB81-6E1EB6CE5BF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3D3F-F84F-524C-8A4B-1B21E5377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5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ACB5-05D7-3C4A-BB81-6E1EB6CE5BF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3D3F-F84F-524C-8A4B-1B21E5377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6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ACB5-05D7-3C4A-BB81-6E1EB6CE5BF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3D3F-F84F-524C-8A4B-1B21E5377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9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ACB5-05D7-3C4A-BB81-6E1EB6CE5BF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3D3F-F84F-524C-8A4B-1B21E5377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85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ACB5-05D7-3C4A-BB81-6E1EB6CE5BF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3D3F-F84F-524C-8A4B-1B21E5377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17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4ACB5-05D7-3C4A-BB81-6E1EB6CE5BF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A3D3F-F84F-524C-8A4B-1B21E5377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6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18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err="1" smtClean="0"/>
              <a:t>Variational</a:t>
            </a:r>
            <a:r>
              <a:rPr lang="en-US" sz="5400" dirty="0" smtClean="0"/>
              <a:t> </a:t>
            </a:r>
            <a:r>
              <a:rPr lang="en-US" sz="5400" dirty="0" err="1" smtClean="0"/>
              <a:t>Autoencoders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4000" dirty="0" smtClean="0"/>
              <a:t>Theory and Extensions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Xiao Yang</a:t>
            </a:r>
          </a:p>
          <a:p>
            <a:r>
              <a:rPr lang="en-US" dirty="0" smtClean="0"/>
              <a:t>Deep learning Journal Club</a:t>
            </a:r>
          </a:p>
          <a:p>
            <a:r>
              <a:rPr lang="en-US" dirty="0" smtClean="0"/>
              <a:t>March 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58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Reparameterization</a:t>
            </a:r>
            <a:r>
              <a:rPr lang="en-US" dirty="0" smtClean="0"/>
              <a:t> Trick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Problem with respect to the VLB: updating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</a:rPr>
                      <m:t>ϕ</m:t>
                    </m:r>
                  </m:oMath>
                </a14:m>
                <a:endParaRPr lang="en-US" b="0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charset="0"/>
                          </a:rPr>
                          <m:t>ϕ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: need to differentiate through the sampling process </a:t>
                </a:r>
                <a:r>
                  <a:rPr lang="en-US" dirty="0" err="1" smtClean="0"/>
                  <a:t>w.r.t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</a:rPr>
                      <m:t>ϕ</m:t>
                    </m:r>
                  </m:oMath>
                </a14:m>
                <a:r>
                  <a:rPr lang="en-US" b="0" dirty="0" smtClean="0"/>
                  <a:t> (encoder is </a:t>
                </a:r>
                <a:r>
                  <a:rPr lang="en-US" b="0" dirty="0" err="1" smtClean="0"/>
                  <a:t>probablistic</a:t>
                </a:r>
                <a:r>
                  <a:rPr lang="en-US" b="0" dirty="0" smtClean="0"/>
                  <a:t>)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46" y="2326543"/>
            <a:ext cx="7188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7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Reparameterization</a:t>
            </a:r>
            <a:r>
              <a:rPr lang="en-US" dirty="0"/>
              <a:t>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Solution: make the randomness independent of encoder output, making the encoder deterministic</a:t>
                </a:r>
              </a:p>
              <a:p>
                <a:r>
                  <a:rPr lang="en-US" dirty="0" smtClean="0"/>
                  <a:t>Gaussian distribution example:</a:t>
                </a:r>
              </a:p>
              <a:p>
                <a:pPr lvl="1"/>
                <a:r>
                  <a:rPr lang="en-US" dirty="0" smtClean="0"/>
                  <a:t>Previously: encoder output = random variable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~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Now encoder output = distribution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[</m:t>
                    </m:r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  <m:r>
                      <a:rPr lang="en-US" b="0" i="0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0" smtClean="0">
                        <a:latin typeface="Cambria Math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</a:rPr>
                      <m:t> ∗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0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</a:rPr>
                      <m:t>~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(0, 1)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47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64743"/>
            <a:ext cx="7886700" cy="4073102"/>
          </a:xfrm>
        </p:spPr>
      </p:pic>
    </p:spTree>
    <p:extLst>
      <p:ext uri="{BB962C8B-B14F-4D97-AF65-F5344CB8AC3E}">
        <p14:creationId xmlns:p14="http://schemas.microsoft.com/office/powerpoint/2010/main" val="192086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10" y="1374362"/>
            <a:ext cx="6615185" cy="5200377"/>
          </a:xfrm>
        </p:spPr>
      </p:pic>
    </p:spTree>
    <p:extLst>
      <p:ext uri="{BB962C8B-B14F-4D97-AF65-F5344CB8AC3E}">
        <p14:creationId xmlns:p14="http://schemas.microsoft.com/office/powerpoint/2010/main" val="100377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854716"/>
            <a:ext cx="7886700" cy="2852737"/>
          </a:xfrm>
        </p:spPr>
        <p:txBody>
          <a:bodyPr/>
          <a:lstStyle/>
          <a:p>
            <a:pPr algn="ctr"/>
            <a:r>
              <a:rPr lang="en-US" dirty="0" smtClean="0"/>
              <a:t>Importance Weighted </a:t>
            </a:r>
            <a:r>
              <a:rPr lang="en-US" dirty="0" err="1" smtClean="0"/>
              <a:t>Autoencoders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dirty="0" smtClean="0"/>
              <a:t>Importance Weighted </a:t>
            </a:r>
            <a:r>
              <a:rPr lang="en-US" sz="1800" dirty="0" err="1" smtClean="0"/>
              <a:t>Autoencoders</a:t>
            </a:r>
            <a:r>
              <a:rPr lang="en-US" sz="1800" dirty="0" smtClean="0"/>
              <a:t>, </a:t>
            </a:r>
            <a:r>
              <a:rPr lang="en-US" sz="1800" dirty="0"/>
              <a:t>Yuri </a:t>
            </a:r>
            <a:r>
              <a:rPr lang="en-US" sz="1800" dirty="0" err="1"/>
              <a:t>Burda</a:t>
            </a:r>
            <a:r>
              <a:rPr lang="en-US" sz="1800" dirty="0"/>
              <a:t>, Roger Grosse &amp; </a:t>
            </a:r>
            <a:r>
              <a:rPr lang="en-US" sz="1800" dirty="0" err="1"/>
              <a:t>Ruslan</a:t>
            </a:r>
            <a:r>
              <a:rPr lang="en-US" sz="1800" dirty="0"/>
              <a:t> </a:t>
            </a:r>
            <a:r>
              <a:rPr lang="en-US" sz="1800" dirty="0" err="1" smtClean="0"/>
              <a:t>Salakhutdinov</a:t>
            </a:r>
            <a:r>
              <a:rPr lang="en-US" sz="1800" dirty="0" smtClean="0"/>
              <a:t>, ICLR 2016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799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Lower bound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Lowerbound for VAE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err="1" smtClean="0"/>
                  <a:t>Lowerbound</a:t>
                </a:r>
                <a:r>
                  <a:rPr lang="en-US" dirty="0" smtClean="0"/>
                  <a:t> for IWAE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Difference</a:t>
                </a:r>
              </a:p>
              <a:p>
                <a:pPr lvl="1"/>
                <a:r>
                  <a:rPr lang="en-US" dirty="0" smtClean="0"/>
                  <a:t>Single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err="1" smtClean="0"/>
                  <a:t>v.s</a:t>
                </a:r>
                <a:r>
                  <a:rPr lang="en-US" dirty="0" smtClean="0"/>
                  <a:t>. Multiple independent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Different weighting when sampling multiple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 b="-4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22" y="2360716"/>
            <a:ext cx="3497613" cy="839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086" y="3735234"/>
            <a:ext cx="4799828" cy="86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6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9536"/>
            <a:ext cx="7886700" cy="1325563"/>
          </a:xfrm>
        </p:spPr>
        <p:txBody>
          <a:bodyPr/>
          <a:lstStyle/>
          <a:p>
            <a:r>
              <a:rPr lang="en-US" dirty="0" smtClean="0"/>
              <a:t>Sampling difference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5631" y="1187532"/>
                <a:ext cx="4289219" cy="5284519"/>
              </a:xfrm>
            </p:spPr>
            <p:txBody>
              <a:bodyPr/>
              <a:lstStyle/>
              <a:p>
                <a:r>
                  <a:rPr lang="en-US" dirty="0" smtClean="0"/>
                  <a:t>VAE: 1 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dirty="0" smtClean="0"/>
                  <a:t>, sample k times: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Gradient: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5631" y="1187532"/>
                <a:ext cx="4289219" cy="5284519"/>
              </a:xfrm>
              <a:blipFill rotWithShape="0">
                <a:blip r:embed="rId2"/>
                <a:stretch>
                  <a:fillRect l="-2557" t="-1961" r="-4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11131" y="1187532"/>
                <a:ext cx="4134840" cy="4716298"/>
              </a:xfrm>
            </p:spPr>
            <p:txBody>
              <a:bodyPr/>
              <a:lstStyle/>
              <a:p>
                <a:r>
                  <a:rPr lang="en-US" dirty="0" smtClean="0"/>
                  <a:t>IWAE: k 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dirty="0" smtClean="0"/>
                  <a:t>, sample 1 time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Gradient: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11131" y="1187532"/>
                <a:ext cx="4134840" cy="4716298"/>
              </a:xfrm>
              <a:blipFill rotWithShape="0">
                <a:blip r:embed="rId3"/>
                <a:stretch>
                  <a:fillRect l="-2651" t="-2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33204"/>
            <a:ext cx="3497613" cy="8394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42" y="2772631"/>
            <a:ext cx="2132280" cy="8233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42" y="3612823"/>
            <a:ext cx="1771733" cy="822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55" y="5069885"/>
            <a:ext cx="1988004" cy="8076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1" y="1981912"/>
            <a:ext cx="4169498" cy="7506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296" y="2862191"/>
            <a:ext cx="1668400" cy="6442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699" y="3657237"/>
            <a:ext cx="1580408" cy="7337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296" y="5082140"/>
            <a:ext cx="2014682" cy="7831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42" y="6070627"/>
            <a:ext cx="1178254" cy="4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2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difference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VAE gradient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IWAE gradient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82" y="2421689"/>
            <a:ext cx="1988004" cy="807627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1537856" y="2421689"/>
            <a:ext cx="267194" cy="807627"/>
          </a:xfrm>
          <a:prstGeom prst="frame">
            <a:avLst>
              <a:gd name="adj1" fmla="val 3808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62891" y="3456048"/>
            <a:ext cx="225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Monte </a:t>
            </a:r>
            <a:r>
              <a:rPr lang="en-US" smtClean="0"/>
              <a:t>Carlo sampling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87" y="2433944"/>
            <a:ext cx="2014682" cy="7831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29150" y="4025373"/>
            <a:ext cx="309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Importance weighted sampling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99" y="3329527"/>
            <a:ext cx="1178254" cy="485771"/>
          </a:xfrm>
          <a:prstGeom prst="rect">
            <a:avLst/>
          </a:prstGeom>
        </p:spPr>
      </p:pic>
      <p:sp>
        <p:nvSpPr>
          <p:cNvPr id="11" name="Frame 10"/>
          <p:cNvSpPr/>
          <p:nvPr/>
        </p:nvSpPr>
        <p:spPr>
          <a:xfrm>
            <a:off x="5562048" y="2576947"/>
            <a:ext cx="268736" cy="439385"/>
          </a:xfrm>
          <a:prstGeom prst="frame">
            <a:avLst>
              <a:gd name="adj1" fmla="val 3808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31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24614"/>
            <a:ext cx="7886700" cy="3139609"/>
          </a:xfrm>
        </p:spPr>
      </p:pic>
    </p:spTree>
    <p:extLst>
      <p:ext uri="{BB962C8B-B14F-4D97-AF65-F5344CB8AC3E}">
        <p14:creationId xmlns:p14="http://schemas.microsoft.com/office/powerpoint/2010/main" val="8057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Posterior </a:t>
            </a:r>
            <a:r>
              <a:rPr lang="en-US" dirty="0" err="1" smtClean="0"/>
              <a:t>heatmap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889" y="2158134"/>
            <a:ext cx="2998221" cy="4351338"/>
          </a:xfrm>
        </p:spPr>
      </p:pic>
      <p:sp>
        <p:nvSpPr>
          <p:cNvPr id="5" name="TextBox 4"/>
          <p:cNvSpPr txBox="1"/>
          <p:nvPr/>
        </p:nvSpPr>
        <p:spPr>
          <a:xfrm>
            <a:off x="3144139" y="1788802"/>
            <a:ext cx="550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07165" y="1788802"/>
            <a:ext cx="112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IWAE, k=5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97591" y="1788802"/>
            <a:ext cx="124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IWAE, k=50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1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Variational</a:t>
            </a:r>
            <a:r>
              <a:rPr lang="en-US" dirty="0" smtClean="0"/>
              <a:t> Inference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69366"/>
                <a:ext cx="7886700" cy="5073938"/>
              </a:xfrm>
            </p:spPr>
            <p:txBody>
              <a:bodyPr/>
              <a:lstStyle/>
              <a:p>
                <a:r>
                  <a:rPr lang="en-US" dirty="0" smtClean="0"/>
                  <a:t>Use a simple distribution to approximate a complex distribution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err="1" smtClean="0"/>
                  <a:t>Variational</a:t>
                </a:r>
                <a:r>
                  <a:rPr lang="en-US" dirty="0" smtClean="0"/>
                  <a:t> parameter:</a:t>
                </a:r>
              </a:p>
              <a:p>
                <a:pPr lvl="1"/>
                <a:r>
                  <a:rPr lang="en-US" dirty="0" smtClean="0"/>
                  <a:t>Gaussian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Gaussian mixture: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[</m:t>
                    </m:r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9366"/>
                <a:ext cx="7886700" cy="5073938"/>
              </a:xfrm>
              <a:blipFill rotWithShape="0">
                <a:blip r:embed="rId2"/>
                <a:stretch>
                  <a:fillRect l="-1391" t="-1923" r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347026"/>
            <a:ext cx="45720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1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/>
              <a:t>V</a:t>
            </a:r>
            <a:r>
              <a:rPr lang="en-US" dirty="0" err="1" smtClean="0"/>
              <a:t>ariational</a:t>
            </a:r>
            <a:r>
              <a:rPr lang="en-US" dirty="0" smtClean="0"/>
              <a:t> </a:t>
            </a:r>
            <a:r>
              <a:rPr lang="en-US" dirty="0" err="1" smtClean="0"/>
              <a:t>Autoencoders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 err="1" smtClean="0"/>
              <a:t>Denoising</a:t>
            </a:r>
            <a:r>
              <a:rPr lang="en-US" sz="1800" dirty="0" smtClean="0"/>
              <a:t> Criterion for </a:t>
            </a:r>
            <a:r>
              <a:rPr lang="en-US" sz="1800" dirty="0" err="1" smtClean="0"/>
              <a:t>Variational</a:t>
            </a:r>
            <a:r>
              <a:rPr lang="en-US" sz="1800" dirty="0" smtClean="0"/>
              <a:t> Auto-encoding Framework, </a:t>
            </a:r>
            <a:r>
              <a:rPr lang="en-US" sz="1800" dirty="0"/>
              <a:t>Daniel </a:t>
            </a:r>
            <a:r>
              <a:rPr lang="en-US" sz="1800" dirty="0" err="1"/>
              <a:t>Jiwoong</a:t>
            </a:r>
            <a:r>
              <a:rPr lang="en-US" sz="1800" dirty="0"/>
              <a:t> </a:t>
            </a:r>
            <a:r>
              <a:rPr lang="en-US" sz="1800" dirty="0" err="1"/>
              <a:t>Im</a:t>
            </a:r>
            <a:r>
              <a:rPr lang="en-US" sz="1800" dirty="0"/>
              <a:t>, </a:t>
            </a:r>
            <a:r>
              <a:rPr lang="en-US" sz="1800" dirty="0" err="1"/>
              <a:t>Sungjin</a:t>
            </a:r>
            <a:r>
              <a:rPr lang="en-US" sz="1800" dirty="0"/>
              <a:t> </a:t>
            </a:r>
            <a:r>
              <a:rPr lang="en-US" sz="1800" dirty="0" err="1"/>
              <a:t>Ahn</a:t>
            </a:r>
            <a:r>
              <a:rPr lang="en-US" sz="1800" dirty="0"/>
              <a:t>, Roland </a:t>
            </a:r>
            <a:r>
              <a:rPr lang="en-US" sz="1800" dirty="0" err="1"/>
              <a:t>Memisevic</a:t>
            </a:r>
            <a:r>
              <a:rPr lang="en-US" sz="1800" dirty="0"/>
              <a:t>, </a:t>
            </a:r>
            <a:r>
              <a:rPr lang="en-US" sz="1800" dirty="0" err="1"/>
              <a:t>Yoshua</a:t>
            </a:r>
            <a:r>
              <a:rPr lang="en-US" sz="1800" dirty="0"/>
              <a:t> </a:t>
            </a:r>
            <a:r>
              <a:rPr lang="en-US" sz="1800" dirty="0" err="1" smtClean="0"/>
              <a:t>Bengio</a:t>
            </a:r>
            <a:r>
              <a:rPr lang="en-US" sz="1800" dirty="0"/>
              <a:t>, http://</a:t>
            </a:r>
            <a:r>
              <a:rPr lang="en-US" sz="1800" dirty="0" err="1"/>
              <a:t>arxiv.org</a:t>
            </a:r>
            <a:r>
              <a:rPr lang="en-US" sz="1800" dirty="0"/>
              <a:t>/abs/1511.06406</a:t>
            </a:r>
          </a:p>
        </p:txBody>
      </p:sp>
    </p:spTree>
    <p:extLst>
      <p:ext uri="{BB962C8B-B14F-4D97-AF65-F5344CB8AC3E}">
        <p14:creationId xmlns:p14="http://schemas.microsoft.com/office/powerpoint/2010/main" val="22635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Denoising</a:t>
            </a:r>
            <a:r>
              <a:rPr lang="en-US" dirty="0" smtClean="0"/>
              <a:t> for </a:t>
            </a:r>
            <a:r>
              <a:rPr lang="en-US" dirty="0" err="1" smtClean="0"/>
              <a:t>Variational</a:t>
            </a:r>
            <a:r>
              <a:rPr lang="en-US" dirty="0" smtClean="0"/>
              <a:t> </a:t>
            </a:r>
            <a:r>
              <a:rPr lang="en-US" dirty="0" err="1" smtClean="0"/>
              <a:t>Autoencoders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Variational</a:t>
            </a:r>
            <a:r>
              <a:rPr lang="en-US" dirty="0" smtClean="0"/>
              <a:t> </a:t>
            </a:r>
            <a:r>
              <a:rPr lang="en-US" dirty="0" err="1" smtClean="0"/>
              <a:t>autoencoder</a:t>
            </a:r>
            <a:r>
              <a:rPr lang="en-US" smtClean="0"/>
              <a:t>: </a:t>
            </a:r>
            <a:r>
              <a:rPr lang="en-US" smtClean="0"/>
              <a:t>uncertainty in </a:t>
            </a:r>
            <a:r>
              <a:rPr lang="en-US" dirty="0" smtClean="0"/>
              <a:t>the hidden layer</a:t>
            </a:r>
          </a:p>
          <a:p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</a:t>
            </a:r>
            <a:r>
              <a:rPr lang="en-US" dirty="0" smtClean="0"/>
              <a:t>: noise in the input layer</a:t>
            </a:r>
          </a:p>
          <a:p>
            <a:endParaRPr lang="en-US" dirty="0"/>
          </a:p>
          <a:p>
            <a:r>
              <a:rPr lang="en-US" dirty="0" smtClean="0"/>
              <a:t>Combination?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3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Posterior for </a:t>
            </a:r>
            <a:r>
              <a:rPr lang="en-US" dirty="0" err="1"/>
              <a:t>D</a:t>
            </a:r>
            <a:r>
              <a:rPr lang="en-US" dirty="0" err="1" smtClean="0"/>
              <a:t>enoising</a:t>
            </a:r>
            <a:r>
              <a:rPr lang="en-US" dirty="0" smtClean="0"/>
              <a:t> VAE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corruption distribution (adding noise):</a:t>
            </a:r>
          </a:p>
          <a:p>
            <a:r>
              <a:rPr lang="en-US" dirty="0" smtClean="0"/>
              <a:t>Original </a:t>
            </a:r>
            <a:r>
              <a:rPr lang="en-US" dirty="0" err="1" smtClean="0"/>
              <a:t>variational</a:t>
            </a:r>
            <a:r>
              <a:rPr lang="en-US" dirty="0" smtClean="0"/>
              <a:t> posterior distribution (encoder network):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Variational</a:t>
            </a:r>
            <a:r>
              <a:rPr lang="en-US" dirty="0" smtClean="0"/>
              <a:t> posterior distribution for </a:t>
            </a:r>
            <a:r>
              <a:rPr lang="en-US" dirty="0" err="1" smtClean="0"/>
              <a:t>denoising</a:t>
            </a:r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835" y="1861250"/>
            <a:ext cx="923515" cy="371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341" y="2805216"/>
            <a:ext cx="986696" cy="3892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71" y="4890654"/>
            <a:ext cx="3502066" cy="64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4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for </a:t>
            </a:r>
            <a:r>
              <a:rPr lang="en-US" dirty="0" err="1"/>
              <a:t>Denoising</a:t>
            </a:r>
            <a:r>
              <a:rPr lang="en-US" dirty="0"/>
              <a:t> VAE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             : Gaussian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: Mixture of Gaussian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74" y="1861250"/>
            <a:ext cx="986696" cy="3892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84" y="2250497"/>
            <a:ext cx="3502066" cy="643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84" y="3453084"/>
            <a:ext cx="6707272" cy="8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6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does this </a:t>
            </a:r>
            <a:r>
              <a:rPr lang="en-US" sz="3600" dirty="0" err="1" smtClean="0"/>
              <a:t>lowerbound</a:t>
            </a:r>
            <a:r>
              <a:rPr lang="en-US" sz="3600" dirty="0" smtClean="0"/>
              <a:t> even mean?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𝑉𝐴𝐸</m:t>
                        </m:r>
                      </m:sub>
                    </m:sSub>
                  </m:oMath>
                </a14:m>
                <a:r>
                  <a:rPr lang="en-US" dirty="0" smtClean="0"/>
                  <a:t> = Minimizing</a:t>
                </a:r>
              </a:p>
              <a:p>
                <a:r>
                  <a:rPr lang="en-US" dirty="0" smtClean="0"/>
                  <a:t>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𝐷𝑉𝐴𝐸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smtClean="0"/>
                  <a:t>= Minimizing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Tends to be more robust!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39" y="2469407"/>
            <a:ext cx="3272806" cy="349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064" y="1970029"/>
            <a:ext cx="2322780" cy="29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Add noise to the input, then send to the network</a:t>
            </a:r>
          </a:p>
          <a:p>
            <a:r>
              <a:rPr lang="en-US" dirty="0" smtClean="0"/>
              <a:t>2. That is it. No difference for anything else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be used for both VAE and IWAE.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86786"/>
            <a:ext cx="7886700" cy="2567762"/>
          </a:xfrm>
        </p:spPr>
      </p:pic>
    </p:spTree>
    <p:extLst>
      <p:ext uri="{BB962C8B-B14F-4D97-AF65-F5344CB8AC3E}">
        <p14:creationId xmlns:p14="http://schemas.microsoft.com/office/powerpoint/2010/main" val="116341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82" y="1825625"/>
            <a:ext cx="5169436" cy="4351338"/>
          </a:xfrm>
        </p:spPr>
      </p:pic>
    </p:spTree>
    <p:extLst>
      <p:ext uri="{BB962C8B-B14F-4D97-AF65-F5344CB8AC3E}">
        <p14:creationId xmlns:p14="http://schemas.microsoft.com/office/powerpoint/2010/main" val="214278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Convolutional Inverse Graphics </a:t>
            </a:r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Tejas</a:t>
            </a:r>
            <a:r>
              <a:rPr lang="en-US" sz="1800" dirty="0"/>
              <a:t> D. </a:t>
            </a:r>
            <a:r>
              <a:rPr lang="en-US" sz="1800" dirty="0" smtClean="0"/>
              <a:t>Kulkarni </a:t>
            </a:r>
            <a:r>
              <a:rPr lang="en-US" sz="1800" dirty="0"/>
              <a:t>, Will </a:t>
            </a:r>
            <a:r>
              <a:rPr lang="en-US" sz="1800" dirty="0" smtClean="0"/>
              <a:t>Whitney </a:t>
            </a:r>
            <a:r>
              <a:rPr lang="en-US" sz="1800" dirty="0"/>
              <a:t>, </a:t>
            </a:r>
            <a:r>
              <a:rPr lang="en-US" sz="1800" dirty="0" err="1"/>
              <a:t>Pushmeet</a:t>
            </a:r>
            <a:r>
              <a:rPr lang="en-US" sz="1800" dirty="0"/>
              <a:t> </a:t>
            </a:r>
            <a:r>
              <a:rPr lang="en-US" sz="1800" dirty="0" err="1" smtClean="0"/>
              <a:t>Kohli</a:t>
            </a:r>
            <a:r>
              <a:rPr lang="en-US" sz="1800" dirty="0" smtClean="0"/>
              <a:t> </a:t>
            </a:r>
            <a:r>
              <a:rPr lang="en-US" sz="1800" dirty="0"/>
              <a:t>, Joshua B. </a:t>
            </a:r>
            <a:r>
              <a:rPr lang="en-US" sz="1800" dirty="0" err="1" smtClean="0"/>
              <a:t>Tenenbaum</a:t>
            </a:r>
            <a:endParaRPr lang="en-US" sz="1800" dirty="0" smtClean="0"/>
          </a:p>
          <a:p>
            <a:r>
              <a:rPr lang="en-US" sz="1800" dirty="0" smtClean="0"/>
              <a:t>NIPS 2015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6532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Hidden Layer = Transformation attributes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20" y="1690689"/>
            <a:ext cx="6997700" cy="31369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93" y="4827589"/>
            <a:ext cx="69977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2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Autoencoder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04" y="1953295"/>
            <a:ext cx="5194300" cy="2362200"/>
          </a:xfrm>
        </p:spPr>
      </p:pic>
      <p:sp>
        <p:nvSpPr>
          <p:cNvPr id="5" name="TextBox 4"/>
          <p:cNvSpPr txBox="1"/>
          <p:nvPr/>
        </p:nvSpPr>
        <p:spPr>
          <a:xfrm>
            <a:off x="2683823" y="4393435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basic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26017" y="4416751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denoising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62833" y="4393435"/>
            <a:ext cx="1174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variational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0377" y="6044541"/>
            <a:ext cx="41232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http://</a:t>
            </a:r>
            <a:r>
              <a:rPr lang="en-US" sz="1100" dirty="0" err="1" smtClean="0"/>
              <a:t>www.cs.unc.edu</a:t>
            </a:r>
            <a:r>
              <a:rPr lang="en-US" sz="1100" dirty="0" smtClean="0"/>
              <a:t>/~</a:t>
            </a:r>
            <a:r>
              <a:rPr lang="en-US" sz="1100" dirty="0" err="1" smtClean="0"/>
              <a:t>eunbyung</a:t>
            </a:r>
            <a:r>
              <a:rPr lang="en-US" sz="1100" dirty="0" smtClean="0"/>
              <a:t>/papers/</a:t>
            </a:r>
            <a:r>
              <a:rPr lang="en-US" sz="1100" dirty="0" err="1" smtClean="0"/>
              <a:t>manifold_variational.pdf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277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 specific training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36935"/>
            <a:ext cx="7886700" cy="2528718"/>
          </a:xfrm>
        </p:spPr>
      </p:pic>
    </p:spTree>
    <p:extLst>
      <p:ext uri="{BB962C8B-B14F-4D97-AF65-F5344CB8AC3E}">
        <p14:creationId xmlns:p14="http://schemas.microsoft.com/office/powerpoint/2010/main" val="12108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smtClean="0"/>
              <a:t>Manipulating Image = Changing </a:t>
            </a:r>
            <a:r>
              <a:rPr lang="en-US" sz="2800"/>
              <a:t>H</a:t>
            </a:r>
            <a:r>
              <a:rPr lang="en-US" sz="2800" smtClean="0"/>
              <a:t>idden </a:t>
            </a:r>
            <a:r>
              <a:rPr lang="en-US" sz="2800"/>
              <a:t>L</a:t>
            </a:r>
            <a:r>
              <a:rPr lang="en-US" sz="2800" smtClean="0"/>
              <a:t>ayer </a:t>
            </a:r>
            <a:r>
              <a:rPr lang="en-US" sz="2800" dirty="0"/>
              <a:t>V</a:t>
            </a:r>
            <a:r>
              <a:rPr lang="en-US" sz="2800" smtClean="0"/>
              <a:t>alue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96015"/>
            <a:ext cx="7886700" cy="3810557"/>
          </a:xfrm>
        </p:spPr>
      </p:pic>
    </p:spTree>
    <p:extLst>
      <p:ext uri="{BB962C8B-B14F-4D97-AF65-F5344CB8AC3E}">
        <p14:creationId xmlns:p14="http://schemas.microsoft.com/office/powerpoint/2010/main" val="113098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DRAW: A Recurrent Neural Network For Image Generation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Karol </a:t>
            </a:r>
            <a:r>
              <a:rPr lang="en-US" sz="1800" dirty="0" err="1"/>
              <a:t>Gregor</a:t>
            </a:r>
            <a:r>
              <a:rPr lang="en-US" sz="1800" dirty="0"/>
              <a:t>, Ivo </a:t>
            </a:r>
            <a:r>
              <a:rPr lang="en-US" sz="1800" dirty="0" err="1"/>
              <a:t>Danihelka</a:t>
            </a:r>
            <a:r>
              <a:rPr lang="en-US" sz="1800" dirty="0"/>
              <a:t>, Alex Graves, </a:t>
            </a:r>
            <a:r>
              <a:rPr lang="en-US" sz="1800" dirty="0" err="1"/>
              <a:t>Danilo</a:t>
            </a:r>
            <a:r>
              <a:rPr lang="en-US" sz="1800" dirty="0"/>
              <a:t> Jimenez </a:t>
            </a:r>
            <a:r>
              <a:rPr lang="en-US" sz="1800" dirty="0" err="1"/>
              <a:t>Rezende</a:t>
            </a:r>
            <a:r>
              <a:rPr lang="en-US" sz="1800" dirty="0"/>
              <a:t>, </a:t>
            </a:r>
            <a:r>
              <a:rPr lang="en-US" sz="1800" dirty="0" err="1"/>
              <a:t>Daan</a:t>
            </a:r>
            <a:r>
              <a:rPr lang="en-US" sz="1800" dirty="0"/>
              <a:t> </a:t>
            </a:r>
            <a:r>
              <a:rPr lang="en-US" sz="1800" dirty="0" err="1" smtClean="0"/>
              <a:t>Wierstra</a:t>
            </a:r>
            <a:endParaRPr lang="en-US" sz="1800" dirty="0" smtClean="0"/>
          </a:p>
          <a:p>
            <a:r>
              <a:rPr lang="en-US" sz="1800" dirty="0" smtClean="0"/>
              <a:t>ICML 2015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46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Variational</a:t>
            </a:r>
            <a:r>
              <a:rPr lang="en-US" dirty="0" smtClean="0"/>
              <a:t> Recurrent 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908" y="1690689"/>
            <a:ext cx="6429739" cy="3641332"/>
          </a:xfrm>
        </p:spPr>
      </p:pic>
    </p:spTree>
    <p:extLst>
      <p:ext uri="{BB962C8B-B14F-4D97-AF65-F5344CB8AC3E}">
        <p14:creationId xmlns:p14="http://schemas.microsoft.com/office/powerpoint/2010/main" val="145101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DRAW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0050" y="1825625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156223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57491"/>
            <a:ext cx="7886700" cy="4351338"/>
          </a:xfrm>
        </p:spPr>
        <p:txBody>
          <a:bodyPr/>
          <a:lstStyle/>
          <a:p>
            <a:r>
              <a:rPr lang="en-US" dirty="0" smtClean="0"/>
              <a:t>Adversarial </a:t>
            </a:r>
            <a:r>
              <a:rPr lang="en-US" dirty="0" err="1" smtClean="0"/>
              <a:t>Autoencoders</a:t>
            </a:r>
            <a:endParaRPr lang="en-US" dirty="0" smtClean="0"/>
          </a:p>
          <a:p>
            <a:pPr lvl="1"/>
            <a:r>
              <a:rPr lang="en-US" dirty="0" smtClean="0"/>
              <a:t>A.</a:t>
            </a:r>
            <a:r>
              <a:rPr lang="en-US" baseline="30000" dirty="0"/>
              <a:t> </a:t>
            </a:r>
            <a:r>
              <a:rPr lang="en-US" dirty="0" err="1" smtClean="0"/>
              <a:t>Makhzani</a:t>
            </a:r>
            <a:r>
              <a:rPr lang="en-US" dirty="0" smtClean="0"/>
              <a:t>, et al., ICLR 2016</a:t>
            </a:r>
          </a:p>
          <a:p>
            <a:pPr lvl="1"/>
            <a:r>
              <a:rPr lang="en-US" dirty="0" smtClean="0"/>
              <a:t>Adversarial learning for better posterior representation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751" y="2742180"/>
            <a:ext cx="5160817" cy="41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9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5615"/>
            <a:ext cx="7886700" cy="4351338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Variational</a:t>
            </a:r>
            <a:r>
              <a:rPr lang="en-US" dirty="0" smtClean="0"/>
              <a:t> Fair </a:t>
            </a:r>
            <a:r>
              <a:rPr lang="en-US" dirty="0" err="1" smtClean="0"/>
              <a:t>Autoencoder</a:t>
            </a:r>
            <a:endParaRPr lang="en-US" dirty="0" smtClean="0"/>
          </a:p>
          <a:p>
            <a:pPr lvl="1"/>
            <a:r>
              <a:rPr lang="en-US" dirty="0"/>
              <a:t>Christos </a:t>
            </a:r>
            <a:r>
              <a:rPr lang="en-US" dirty="0" err="1" smtClean="0"/>
              <a:t>Louizos</a:t>
            </a:r>
            <a:r>
              <a:rPr lang="en-US" dirty="0" smtClean="0"/>
              <a:t>, et al., ICLR 2016</a:t>
            </a:r>
          </a:p>
          <a:p>
            <a:pPr lvl="1"/>
            <a:r>
              <a:rPr lang="en-US" dirty="0" smtClean="0"/>
              <a:t>Remove unwanted </a:t>
            </a:r>
            <a:r>
              <a:rPr lang="en-US" dirty="0"/>
              <a:t>sources of </a:t>
            </a:r>
            <a:r>
              <a:rPr lang="en-US" dirty="0" smtClean="0"/>
              <a:t>variation from data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8" y="2802580"/>
            <a:ext cx="7659584" cy="382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1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4993"/>
            <a:ext cx="7886700" cy="4351338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Variational</a:t>
            </a:r>
            <a:r>
              <a:rPr lang="en-US" dirty="0" smtClean="0"/>
              <a:t> Gaussian Process</a:t>
            </a:r>
          </a:p>
          <a:p>
            <a:pPr lvl="1"/>
            <a:r>
              <a:rPr lang="en-US" dirty="0"/>
              <a:t>Dustin </a:t>
            </a:r>
            <a:r>
              <a:rPr lang="en-US" dirty="0" smtClean="0"/>
              <a:t>Tran, et al, ICLR 2016</a:t>
            </a:r>
          </a:p>
          <a:p>
            <a:pPr lvl="1"/>
            <a:r>
              <a:rPr lang="en-US" dirty="0" smtClean="0"/>
              <a:t>Generalization of the </a:t>
            </a:r>
            <a:r>
              <a:rPr lang="en-US" dirty="0" err="1" smtClean="0"/>
              <a:t>variational</a:t>
            </a:r>
            <a:r>
              <a:rPr lang="en-US" dirty="0" smtClean="0"/>
              <a:t> inference for deep network</a:t>
            </a:r>
          </a:p>
          <a:p>
            <a:pPr lvl="1"/>
            <a:r>
              <a:rPr lang="en-US" dirty="0" smtClean="0"/>
              <a:t>Model highly complex posterior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3976567"/>
            <a:ext cx="39116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4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/>
              <a:t>V</a:t>
            </a:r>
            <a:r>
              <a:rPr lang="en-US" dirty="0" err="1" smtClean="0"/>
              <a:t>ariational</a:t>
            </a:r>
            <a:r>
              <a:rPr lang="en-US" dirty="0" smtClean="0"/>
              <a:t> </a:t>
            </a:r>
            <a:r>
              <a:rPr lang="en-US" dirty="0" err="1"/>
              <a:t>A</a:t>
            </a:r>
            <a:r>
              <a:rPr lang="en-US" dirty="0" err="1" smtClean="0"/>
              <a:t>utoencoder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hen we have Boltzmann Machine?</a:t>
            </a:r>
          </a:p>
          <a:p>
            <a:pPr lvl="1"/>
            <a:r>
              <a:rPr lang="en-US" dirty="0" smtClean="0"/>
              <a:t>Directed models are more useful these days</a:t>
            </a:r>
          </a:p>
          <a:p>
            <a:pPr lvl="1"/>
            <a:r>
              <a:rPr lang="en-US" dirty="0" smtClean="0"/>
              <a:t>Cannot build recurrent model using Boltzmann Machine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eed to be deep, but does not help too much</a:t>
            </a:r>
          </a:p>
          <a:p>
            <a:r>
              <a:rPr lang="en-US" dirty="0"/>
              <a:t>w</a:t>
            </a:r>
            <a:r>
              <a:rPr lang="en-US" dirty="0" smtClean="0"/>
              <a:t>hen we have </a:t>
            </a:r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</a:t>
            </a:r>
            <a:r>
              <a:rPr lang="en-US" dirty="0" smtClean="0"/>
              <a:t>?*</a:t>
            </a:r>
          </a:p>
          <a:p>
            <a:pPr lvl="1"/>
            <a:r>
              <a:rPr lang="en-US" dirty="0" smtClean="0"/>
              <a:t>Mathematically reasonable, but the result is meh.</a:t>
            </a:r>
          </a:p>
          <a:p>
            <a:pPr lvl="1"/>
            <a:r>
              <a:rPr lang="en-US" dirty="0" smtClean="0"/>
              <a:t>Need to manually tune </a:t>
            </a:r>
            <a:r>
              <a:rPr lang="en-US" dirty="0" err="1" smtClean="0"/>
              <a:t>hyperparameters</a:t>
            </a:r>
            <a:r>
              <a:rPr lang="en-US" dirty="0" smtClean="0"/>
              <a:t>, and not very representative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6966" y="6311899"/>
            <a:ext cx="56300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*Generalized </a:t>
            </a:r>
            <a:r>
              <a:rPr lang="en-US" sz="1100" dirty="0" err="1" smtClean="0"/>
              <a:t>Denoising</a:t>
            </a:r>
            <a:r>
              <a:rPr lang="en-US" sz="1100" dirty="0" smtClean="0"/>
              <a:t> Auto-Encoders as Generative Models, </a:t>
            </a:r>
            <a:r>
              <a:rPr lang="en-US" sz="1100" dirty="0" err="1" smtClean="0"/>
              <a:t>Yoshua</a:t>
            </a:r>
            <a:r>
              <a:rPr lang="en-US" sz="1100" dirty="0" smtClean="0"/>
              <a:t> </a:t>
            </a:r>
            <a:r>
              <a:rPr lang="en-US" sz="1100" dirty="0" err="1" smtClean="0"/>
              <a:t>Bengio</a:t>
            </a:r>
            <a:r>
              <a:rPr lang="en-US" sz="1100" dirty="0" smtClean="0"/>
              <a:t>, et al., NIPS 2013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871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854716"/>
            <a:ext cx="7886700" cy="2852737"/>
          </a:xfrm>
        </p:spPr>
        <p:txBody>
          <a:bodyPr/>
          <a:lstStyle/>
          <a:p>
            <a:r>
              <a:rPr lang="en-US" dirty="0" err="1" smtClean="0"/>
              <a:t>Variational</a:t>
            </a:r>
            <a:r>
              <a:rPr lang="en-US" dirty="0" smtClean="0"/>
              <a:t> </a:t>
            </a:r>
            <a:r>
              <a:rPr lang="en-US" dirty="0" err="1" smtClean="0"/>
              <a:t>Autoencoders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800" dirty="0"/>
              <a:t>Auto-Encoding </a:t>
            </a:r>
            <a:r>
              <a:rPr lang="en-US" sz="1800" dirty="0" err="1"/>
              <a:t>Variational</a:t>
            </a:r>
            <a:r>
              <a:rPr lang="en-US" sz="1800" dirty="0"/>
              <a:t> </a:t>
            </a:r>
            <a:r>
              <a:rPr lang="en-US" sz="1800" dirty="0" smtClean="0"/>
              <a:t>Bayes, </a:t>
            </a:r>
            <a:r>
              <a:rPr lang="en-US" sz="1800" dirty="0" err="1"/>
              <a:t>Diederik</a:t>
            </a:r>
            <a:r>
              <a:rPr lang="en-US" sz="1800" dirty="0"/>
              <a:t> P. </a:t>
            </a:r>
            <a:r>
              <a:rPr lang="en-US" sz="1800" dirty="0" err="1" smtClean="0"/>
              <a:t>Kingma</a:t>
            </a:r>
            <a:r>
              <a:rPr lang="en-US" sz="1800" dirty="0" smtClean="0"/>
              <a:t>, </a:t>
            </a:r>
            <a:r>
              <a:rPr lang="en-US" sz="1800" dirty="0"/>
              <a:t>Max </a:t>
            </a:r>
            <a:r>
              <a:rPr lang="en-US" sz="1800" dirty="0" smtClean="0"/>
              <a:t>Welling, ICLR 2014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241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Theory: </a:t>
            </a:r>
            <a:r>
              <a:rPr lang="en-US" dirty="0" err="1"/>
              <a:t>V</a:t>
            </a:r>
            <a:r>
              <a:rPr lang="en-US" dirty="0" err="1" smtClean="0"/>
              <a:t>ariational</a:t>
            </a:r>
            <a:r>
              <a:rPr lang="en-US" dirty="0" smtClean="0"/>
              <a:t> Inference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X: data</a:t>
                </a:r>
              </a:p>
              <a:p>
                <a:r>
                  <a:rPr lang="en-US" dirty="0" smtClean="0"/>
                  <a:t>Z: latent variable (hidden layer value)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</m:oMath>
                </a14:m>
                <a:r>
                  <a:rPr lang="en-US" dirty="0" smtClean="0"/>
                  <a:t>: Inference network parameter (encoder: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charset="0"/>
                          </a:rPr>
                          <m:t>ϕ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z</m:t>
                    </m:r>
                    <m:r>
                      <a:rPr lang="en-US" b="0" i="0" smtClean="0">
                        <a:latin typeface="Cambria Math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x</m:t>
                    </m:r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charset="0"/>
                      </a:rPr>
                      <m:t>Θ</m:t>
                    </m:r>
                  </m:oMath>
                </a14:m>
                <a:r>
                  <a:rPr lang="en-US" dirty="0" smtClean="0"/>
                  <a:t>: generative network parameter (decoder: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charset="0"/>
                          </a:rPr>
                          <m:t>θ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x</m:t>
                    </m:r>
                    <m:r>
                      <a:rPr lang="en-US" b="0" i="0" smtClean="0">
                        <a:latin typeface="Cambria Math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z</m:t>
                    </m:r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 r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042" y="4103417"/>
            <a:ext cx="2171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1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Theory: </a:t>
            </a:r>
            <a:r>
              <a:rPr lang="en-US" dirty="0" err="1"/>
              <a:t>V</a:t>
            </a:r>
            <a:r>
              <a:rPr lang="en-US" dirty="0" err="1" smtClean="0"/>
              <a:t>ariational</a:t>
            </a:r>
            <a:r>
              <a:rPr lang="en-US" dirty="0" smtClean="0"/>
              <a:t> Inference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Posterior distribution: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Goal: use </a:t>
                </a:r>
                <a:r>
                  <a:rPr lang="en-US" dirty="0" err="1" smtClean="0"/>
                  <a:t>variational</a:t>
                </a:r>
                <a:r>
                  <a:rPr lang="en-US" dirty="0" smtClean="0"/>
                  <a:t>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latin typeface="Cambria Math" charset="0"/>
                          </a:rPr>
                          <m:t>ϕ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z</m:t>
                    </m:r>
                    <m:r>
                      <a:rPr lang="en-US">
                        <a:latin typeface="Cambria Math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x</m:t>
                    </m:r>
                    <m:r>
                      <a:rPr lang="en-US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to approximate true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latin typeface="Cambria Math" charset="0"/>
                          </a:rPr>
                          <m:t>θ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z</m:t>
                    </m:r>
                    <m:r>
                      <a:rPr lang="en-US" b="0" i="0" smtClean="0">
                        <a:latin typeface="Cambria Math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x</m:t>
                    </m:r>
                    <m:r>
                      <a:rPr lang="en-US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56" y="2339272"/>
            <a:ext cx="2715619" cy="356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89465" y="2787437"/>
            <a:ext cx="218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Intractable posterior!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5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Theory: </a:t>
            </a:r>
            <a:r>
              <a:rPr lang="en-US" dirty="0" err="1"/>
              <a:t>Variational</a:t>
            </a:r>
            <a:r>
              <a:rPr lang="en-US" dirty="0"/>
              <a:t>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dirty="0" smtClean="0"/>
              <a:t>Minimize KL-divergence between the </a:t>
            </a:r>
            <a:r>
              <a:rPr lang="en-US" dirty="0" err="1" smtClean="0"/>
              <a:t>variational</a:t>
            </a:r>
            <a:r>
              <a:rPr lang="en-US" dirty="0" smtClean="0"/>
              <a:t> posterior and true posterior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Finding 1:             is constant</a:t>
            </a:r>
          </a:p>
          <a:p>
            <a:pPr lvl="1"/>
            <a:r>
              <a:rPr lang="en-US" dirty="0" smtClean="0"/>
              <a:t>Minimizing                                 = maximizing</a:t>
            </a:r>
          </a:p>
          <a:p>
            <a:r>
              <a:rPr lang="en-US" dirty="0" smtClean="0"/>
              <a:t>Finding 2: KL-divergence is non-negative</a:t>
            </a:r>
          </a:p>
          <a:p>
            <a:pPr lvl="1"/>
            <a:r>
              <a:rPr lang="en-US" dirty="0" smtClean="0"/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00" y="2471719"/>
            <a:ext cx="5378368" cy="1212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130" y="3739739"/>
            <a:ext cx="914400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81" y="4108225"/>
            <a:ext cx="2184400" cy="34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11" y="3977358"/>
            <a:ext cx="2108200" cy="596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6" y="4922030"/>
            <a:ext cx="3035300" cy="533400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>
          <a:xfrm>
            <a:off x="2464130" y="4927675"/>
            <a:ext cx="1977241" cy="527755"/>
          </a:xfrm>
          <a:prstGeom prst="frame">
            <a:avLst>
              <a:gd name="adj1" fmla="val 3808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20686" y="5521636"/>
            <a:ext cx="411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Variational</a:t>
            </a:r>
            <a:r>
              <a:rPr lang="en-US" dirty="0" smtClean="0"/>
              <a:t> lower bound of data likelihood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</a:t>
            </a:r>
            <a:r>
              <a:rPr lang="en-US" dirty="0" err="1" smtClean="0"/>
              <a:t>ariational</a:t>
            </a:r>
            <a:r>
              <a:rPr lang="en-US" dirty="0" smtClean="0"/>
              <a:t> Lower Bound of data likelihood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20" y="1946532"/>
            <a:ext cx="7188200" cy="1473200"/>
          </a:xfrm>
        </p:spPr>
      </p:pic>
      <p:sp>
        <p:nvSpPr>
          <p:cNvPr id="8" name="Frame 7"/>
          <p:cNvSpPr/>
          <p:nvPr/>
        </p:nvSpPr>
        <p:spPr>
          <a:xfrm>
            <a:off x="1917865" y="2891977"/>
            <a:ext cx="3034145" cy="527755"/>
          </a:xfrm>
          <a:prstGeom prst="frame">
            <a:avLst>
              <a:gd name="adj1" fmla="val 3808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2063" y="3490909"/>
            <a:ext cx="202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Regularization term</a:t>
            </a:r>
            <a:endParaRPr lang="en-US" dirty="0"/>
          </a:p>
        </p:txBody>
      </p:sp>
      <p:sp>
        <p:nvSpPr>
          <p:cNvPr id="10" name="Frame 9"/>
          <p:cNvSpPr/>
          <p:nvPr/>
        </p:nvSpPr>
        <p:spPr>
          <a:xfrm>
            <a:off x="5252853" y="2891976"/>
            <a:ext cx="2632364" cy="527755"/>
          </a:xfrm>
          <a:prstGeom prst="frame">
            <a:avLst>
              <a:gd name="adj1" fmla="val 3808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36416" y="3490909"/>
            <a:ext cx="210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Reconstruction term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6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3524</TotalTime>
  <Words>655</Words>
  <Application>Microsoft Macintosh PowerPoint</Application>
  <PresentationFormat>On-screen Show (4:3)</PresentationFormat>
  <Paragraphs>159</Paragraphs>
  <Slides>37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Variational Autoencoders Theory and Extensions</vt:lpstr>
      <vt:lpstr>Variational Inference</vt:lpstr>
      <vt:lpstr>Autoencoder</vt:lpstr>
      <vt:lpstr>Why Variational Autoencoder…</vt:lpstr>
      <vt:lpstr>Variational Autoencoders</vt:lpstr>
      <vt:lpstr>Theory: Variational Inference</vt:lpstr>
      <vt:lpstr>Theory: Variational Inference</vt:lpstr>
      <vt:lpstr>Theory: Variational Inference</vt:lpstr>
      <vt:lpstr>Variational Lower Bound of data likelihood</vt:lpstr>
      <vt:lpstr>The Reparameterization Trick</vt:lpstr>
      <vt:lpstr>The Reparameterization Trick</vt:lpstr>
      <vt:lpstr>Result</vt:lpstr>
      <vt:lpstr>Result</vt:lpstr>
      <vt:lpstr>Importance Weighted Autoencoders</vt:lpstr>
      <vt:lpstr>Different Lower bound</vt:lpstr>
      <vt:lpstr>Sampling difference</vt:lpstr>
      <vt:lpstr>Sampling difference</vt:lpstr>
      <vt:lpstr>Result</vt:lpstr>
      <vt:lpstr>Posterior heatmap</vt:lpstr>
      <vt:lpstr>Denoising Variational Autoencoders</vt:lpstr>
      <vt:lpstr>Denoising for Variational Autoencoders?</vt:lpstr>
      <vt:lpstr>Posterior for Denoising VAE</vt:lpstr>
      <vt:lpstr>Posterior for Denoising VAE</vt:lpstr>
      <vt:lpstr>What does this lowerbound even mean?</vt:lpstr>
      <vt:lpstr>Training procedure</vt:lpstr>
      <vt:lpstr>Test result</vt:lpstr>
      <vt:lpstr>Test result</vt:lpstr>
      <vt:lpstr>Deep Convolutional Inverse Graphics Network</vt:lpstr>
      <vt:lpstr>Hidden Layer = Transformation attributes</vt:lpstr>
      <vt:lpstr>Transformation specific training</vt:lpstr>
      <vt:lpstr>Manipulating Image = Changing Hidden Layer Value</vt:lpstr>
      <vt:lpstr>DRAW: A Recurrent Neural Network For Image Generation</vt:lpstr>
      <vt:lpstr>Variational Recurrent Network</vt:lpstr>
      <vt:lpstr>Example</vt:lpstr>
      <vt:lpstr>Further reading</vt:lpstr>
      <vt:lpstr>Further reading</vt:lpstr>
      <vt:lpstr>Further reading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Autoencoders Theory and Extensions</dc:title>
  <dc:creator>Microsoft Office User</dc:creator>
  <cp:lastModifiedBy>Microsoft Office User</cp:lastModifiedBy>
  <cp:revision>47</cp:revision>
  <dcterms:created xsi:type="dcterms:W3CDTF">2016-03-26T21:32:18Z</dcterms:created>
  <dcterms:modified xsi:type="dcterms:W3CDTF">2016-03-29T14:38:51Z</dcterms:modified>
</cp:coreProperties>
</file>